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1" r:id="rId22"/>
    <p:sldId id="278" r:id="rId23"/>
    <p:sldId id="279" r:id="rId24"/>
    <p:sldId id="280" r:id="rId25"/>
    <p:sldId id="282" r:id="rId26"/>
    <p:sldId id="283" r:id="rId27"/>
    <p:sldId id="284" r:id="rId28"/>
    <p:sldId id="285" r:id="rId29"/>
    <p:sldId id="286" r:id="rId30"/>
    <p:sldId id="287" r:id="rId31"/>
    <p:sldId id="289" r:id="rId32"/>
    <p:sldId id="290" r:id="rId33"/>
    <p:sldId id="288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4" r:id="rId56"/>
    <p:sldId id="312" r:id="rId57"/>
    <p:sldId id="315" r:id="rId58"/>
    <p:sldId id="313" r:id="rId59"/>
    <p:sldId id="316" r:id="rId60"/>
    <p:sldId id="317" r:id="rId61"/>
    <p:sldId id="319" r:id="rId62"/>
    <p:sldId id="318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28" r:id="rId72"/>
    <p:sldId id="329" r:id="rId73"/>
    <p:sldId id="330" r:id="rId74"/>
    <p:sldId id="331" r:id="rId75"/>
    <p:sldId id="333" r:id="rId76"/>
    <p:sldId id="332" r:id="rId7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3D201C-0A1C-4EA6-A687-C704942AE5B5}" type="doc">
      <dgm:prSet loTypeId="urn:microsoft.com/office/officeart/2005/8/layout/venn1" loCatId="relationship" qsTypeId="urn:microsoft.com/office/officeart/2005/8/quickstyle/3d3" qsCatId="3D" csTypeId="urn:microsoft.com/office/officeart/2005/8/colors/colorful4" csCatId="colorful" phldr="1"/>
      <dgm:spPr/>
    </dgm:pt>
    <dgm:pt modelId="{E269D20B-F093-4FB7-ADAA-6E9AC3006780}">
      <dgm:prSet phldrT="[Текст]" custT="1"/>
      <dgm:spPr/>
      <dgm:t>
        <a:bodyPr/>
        <a:lstStyle/>
        <a:p>
          <a:r>
            <a:rPr lang="ru-RU" sz="3200" dirty="0" smtClean="0"/>
            <a:t>«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Педагогическая (образовательная) технология</a:t>
          </a:r>
          <a:r>
            <a:rPr lang="ru-RU" sz="3200" dirty="0" smtClean="0"/>
            <a:t>»</a:t>
          </a:r>
          <a:endParaRPr lang="ru-RU" sz="3200" dirty="0"/>
        </a:p>
      </dgm:t>
    </dgm:pt>
    <dgm:pt modelId="{E7123AD3-F0D2-4AA5-8B2B-6448F0BFF319}" type="parTrans" cxnId="{96FBC35B-3AA3-4930-BFBB-50B8BA6B0768}">
      <dgm:prSet/>
      <dgm:spPr/>
      <dgm:t>
        <a:bodyPr/>
        <a:lstStyle/>
        <a:p>
          <a:endParaRPr lang="ru-RU"/>
        </a:p>
      </dgm:t>
    </dgm:pt>
    <dgm:pt modelId="{AB684F45-57C7-4C2E-A8F2-13CFD7EC11A4}" type="sibTrans" cxnId="{96FBC35B-3AA3-4930-BFBB-50B8BA6B0768}">
      <dgm:prSet/>
      <dgm:spPr/>
      <dgm:t>
        <a:bodyPr/>
        <a:lstStyle/>
        <a:p>
          <a:endParaRPr lang="ru-RU"/>
        </a:p>
      </dgm:t>
    </dgm:pt>
    <dgm:pt modelId="{806266D7-467C-43EE-A501-71478F853B0A}">
      <dgm:prSet phldrT="[Текст]"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«Методика» </a:t>
          </a:r>
        </a:p>
      </dgm:t>
    </dgm:pt>
    <dgm:pt modelId="{4B950CD6-4084-484C-8B63-43A2998828C5}" type="parTrans" cxnId="{EE4692E4-E161-4F9E-B33B-54A21F94D308}">
      <dgm:prSet/>
      <dgm:spPr/>
      <dgm:t>
        <a:bodyPr/>
        <a:lstStyle/>
        <a:p>
          <a:endParaRPr lang="ru-RU"/>
        </a:p>
      </dgm:t>
    </dgm:pt>
    <dgm:pt modelId="{E404385C-B4EA-45BE-A842-954FD6C2AB7A}" type="sibTrans" cxnId="{EE4692E4-E161-4F9E-B33B-54A21F94D308}">
      <dgm:prSet/>
      <dgm:spPr/>
      <dgm:t>
        <a:bodyPr/>
        <a:lstStyle/>
        <a:p>
          <a:endParaRPr lang="ru-RU"/>
        </a:p>
      </dgm:t>
    </dgm:pt>
    <dgm:pt modelId="{9FD5C9F0-ED73-4636-9429-76DB3B8327C3}">
      <dgm:prSet phldrT="[Текст]" custT="1"/>
      <dgm:spPr/>
      <dgm:t>
        <a:bodyPr/>
        <a:lstStyle/>
        <a:p>
          <a:r>
            <a:rPr lang="ru-RU" sz="3200" dirty="0" smtClean="0"/>
            <a:t>«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Дидактика»</a:t>
          </a:r>
        </a:p>
      </dgm:t>
    </dgm:pt>
    <dgm:pt modelId="{54D86C1A-95AE-483D-AAAE-6646335DD480}" type="parTrans" cxnId="{C643994D-9902-4521-AD2A-C25642F3B198}">
      <dgm:prSet/>
      <dgm:spPr/>
      <dgm:t>
        <a:bodyPr/>
        <a:lstStyle/>
        <a:p>
          <a:endParaRPr lang="ru-RU"/>
        </a:p>
      </dgm:t>
    </dgm:pt>
    <dgm:pt modelId="{63CA82D3-988A-42E0-B0B2-09AF4E85DF93}" type="sibTrans" cxnId="{C643994D-9902-4521-AD2A-C25642F3B198}">
      <dgm:prSet/>
      <dgm:spPr/>
      <dgm:t>
        <a:bodyPr/>
        <a:lstStyle/>
        <a:p>
          <a:endParaRPr lang="ru-RU"/>
        </a:p>
      </dgm:t>
    </dgm:pt>
    <dgm:pt modelId="{202A8DFA-C4F0-4690-8AC3-FAD7A0C3E736}" type="pres">
      <dgm:prSet presAssocID="{283D201C-0A1C-4EA6-A687-C704942AE5B5}" presName="compositeShape" presStyleCnt="0">
        <dgm:presLayoutVars>
          <dgm:chMax val="7"/>
          <dgm:dir/>
          <dgm:resizeHandles val="exact"/>
        </dgm:presLayoutVars>
      </dgm:prSet>
      <dgm:spPr/>
    </dgm:pt>
    <dgm:pt modelId="{C4933078-51FE-4D17-9847-95E89B08E2ED}" type="pres">
      <dgm:prSet presAssocID="{E269D20B-F093-4FB7-ADAA-6E9AC3006780}" presName="circ1" presStyleLbl="vennNode1" presStyleIdx="0" presStyleCnt="3" custScaleX="155120"/>
      <dgm:spPr/>
      <dgm:t>
        <a:bodyPr/>
        <a:lstStyle/>
        <a:p>
          <a:endParaRPr lang="ru-RU"/>
        </a:p>
      </dgm:t>
    </dgm:pt>
    <dgm:pt modelId="{D36FA14D-83A1-4101-B057-9C67A58DB385}" type="pres">
      <dgm:prSet presAssocID="{E269D20B-F093-4FB7-ADAA-6E9AC300678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7EFF49-04E2-44E3-8C5B-E708F3FFF709}" type="pres">
      <dgm:prSet presAssocID="{806266D7-467C-43EE-A501-71478F853B0A}" presName="circ2" presStyleLbl="vennNode1" presStyleIdx="1" presStyleCnt="3" custScaleX="115991" custLinFactNeighborX="24345" custLinFactNeighborY="751"/>
      <dgm:spPr/>
      <dgm:t>
        <a:bodyPr/>
        <a:lstStyle/>
        <a:p>
          <a:endParaRPr lang="ru-RU"/>
        </a:p>
      </dgm:t>
    </dgm:pt>
    <dgm:pt modelId="{80CC75B5-E538-49B6-BFC9-02DC04DD4E14}" type="pres">
      <dgm:prSet presAssocID="{806266D7-467C-43EE-A501-71478F853B0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408CBE-0491-481D-8134-EA91DF578133}" type="pres">
      <dgm:prSet presAssocID="{9FD5C9F0-ED73-4636-9429-76DB3B8327C3}" presName="circ3" presStyleLbl="vennNode1" presStyleIdx="2" presStyleCnt="3" custScaleX="125043" custLinFactNeighborX="-16349" custLinFactNeighborY="-1597"/>
      <dgm:spPr/>
      <dgm:t>
        <a:bodyPr/>
        <a:lstStyle/>
        <a:p>
          <a:endParaRPr lang="ru-RU"/>
        </a:p>
      </dgm:t>
    </dgm:pt>
    <dgm:pt modelId="{961E3F74-A935-4321-8AD0-FDA4F43663F0}" type="pres">
      <dgm:prSet presAssocID="{9FD5C9F0-ED73-4636-9429-76DB3B8327C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95BFB1-E100-43FC-9FD4-59F1FE617352}" type="presOf" srcId="{283D201C-0A1C-4EA6-A687-C704942AE5B5}" destId="{202A8DFA-C4F0-4690-8AC3-FAD7A0C3E736}" srcOrd="0" destOrd="0" presId="urn:microsoft.com/office/officeart/2005/8/layout/venn1"/>
    <dgm:cxn modelId="{497FAE8D-B63B-46BB-B648-14A7DBF9CACE}" type="presOf" srcId="{806266D7-467C-43EE-A501-71478F853B0A}" destId="{80CC75B5-E538-49B6-BFC9-02DC04DD4E14}" srcOrd="1" destOrd="0" presId="urn:microsoft.com/office/officeart/2005/8/layout/venn1"/>
    <dgm:cxn modelId="{A0F8C59A-131B-4828-963D-193EDD28B1F2}" type="presOf" srcId="{9FD5C9F0-ED73-4636-9429-76DB3B8327C3}" destId="{43408CBE-0491-481D-8134-EA91DF578133}" srcOrd="0" destOrd="0" presId="urn:microsoft.com/office/officeart/2005/8/layout/venn1"/>
    <dgm:cxn modelId="{BFCA3B94-3F9C-4D53-A3FA-B54656AC6812}" type="presOf" srcId="{806266D7-467C-43EE-A501-71478F853B0A}" destId="{C07EFF49-04E2-44E3-8C5B-E708F3FFF709}" srcOrd="0" destOrd="0" presId="urn:microsoft.com/office/officeart/2005/8/layout/venn1"/>
    <dgm:cxn modelId="{12550593-244A-48EB-80A2-1EDF13F41EC1}" type="presOf" srcId="{E269D20B-F093-4FB7-ADAA-6E9AC3006780}" destId="{D36FA14D-83A1-4101-B057-9C67A58DB385}" srcOrd="1" destOrd="0" presId="urn:microsoft.com/office/officeart/2005/8/layout/venn1"/>
    <dgm:cxn modelId="{96FBC35B-3AA3-4930-BFBB-50B8BA6B0768}" srcId="{283D201C-0A1C-4EA6-A687-C704942AE5B5}" destId="{E269D20B-F093-4FB7-ADAA-6E9AC3006780}" srcOrd="0" destOrd="0" parTransId="{E7123AD3-F0D2-4AA5-8B2B-6448F0BFF319}" sibTransId="{AB684F45-57C7-4C2E-A8F2-13CFD7EC11A4}"/>
    <dgm:cxn modelId="{0230D232-8932-42C9-A7CC-A39625AE1ED8}" type="presOf" srcId="{9FD5C9F0-ED73-4636-9429-76DB3B8327C3}" destId="{961E3F74-A935-4321-8AD0-FDA4F43663F0}" srcOrd="1" destOrd="0" presId="urn:microsoft.com/office/officeart/2005/8/layout/venn1"/>
    <dgm:cxn modelId="{EE4692E4-E161-4F9E-B33B-54A21F94D308}" srcId="{283D201C-0A1C-4EA6-A687-C704942AE5B5}" destId="{806266D7-467C-43EE-A501-71478F853B0A}" srcOrd="1" destOrd="0" parTransId="{4B950CD6-4084-484C-8B63-43A2998828C5}" sibTransId="{E404385C-B4EA-45BE-A842-954FD6C2AB7A}"/>
    <dgm:cxn modelId="{53DF161E-7F79-4815-9AE5-4651D05C3D7A}" type="presOf" srcId="{E269D20B-F093-4FB7-ADAA-6E9AC3006780}" destId="{C4933078-51FE-4D17-9847-95E89B08E2ED}" srcOrd="0" destOrd="0" presId="urn:microsoft.com/office/officeart/2005/8/layout/venn1"/>
    <dgm:cxn modelId="{C643994D-9902-4521-AD2A-C25642F3B198}" srcId="{283D201C-0A1C-4EA6-A687-C704942AE5B5}" destId="{9FD5C9F0-ED73-4636-9429-76DB3B8327C3}" srcOrd="2" destOrd="0" parTransId="{54D86C1A-95AE-483D-AAAE-6646335DD480}" sibTransId="{63CA82D3-988A-42E0-B0B2-09AF4E85DF93}"/>
    <dgm:cxn modelId="{E9CEAA24-00AA-4A13-B8F3-5B28AB11A23E}" type="presParOf" srcId="{202A8DFA-C4F0-4690-8AC3-FAD7A0C3E736}" destId="{C4933078-51FE-4D17-9847-95E89B08E2ED}" srcOrd="0" destOrd="0" presId="urn:microsoft.com/office/officeart/2005/8/layout/venn1"/>
    <dgm:cxn modelId="{A783DAD7-FF1C-4E41-B669-04160EC8E0D4}" type="presParOf" srcId="{202A8DFA-C4F0-4690-8AC3-FAD7A0C3E736}" destId="{D36FA14D-83A1-4101-B057-9C67A58DB385}" srcOrd="1" destOrd="0" presId="urn:microsoft.com/office/officeart/2005/8/layout/venn1"/>
    <dgm:cxn modelId="{41218F59-9CD8-4CC5-B7D0-24CB766B95FC}" type="presParOf" srcId="{202A8DFA-C4F0-4690-8AC3-FAD7A0C3E736}" destId="{C07EFF49-04E2-44E3-8C5B-E708F3FFF709}" srcOrd="2" destOrd="0" presId="urn:microsoft.com/office/officeart/2005/8/layout/venn1"/>
    <dgm:cxn modelId="{5D216F43-A2F8-4D9A-89CD-F18E55D214C4}" type="presParOf" srcId="{202A8DFA-C4F0-4690-8AC3-FAD7A0C3E736}" destId="{80CC75B5-E538-49B6-BFC9-02DC04DD4E14}" srcOrd="3" destOrd="0" presId="urn:microsoft.com/office/officeart/2005/8/layout/venn1"/>
    <dgm:cxn modelId="{DF224A57-07CA-476F-B0DE-2FABFD41210E}" type="presParOf" srcId="{202A8DFA-C4F0-4690-8AC3-FAD7A0C3E736}" destId="{43408CBE-0491-481D-8134-EA91DF578133}" srcOrd="4" destOrd="0" presId="urn:microsoft.com/office/officeart/2005/8/layout/venn1"/>
    <dgm:cxn modelId="{A69C0CE2-7DA8-4286-BAED-4B9C071C1632}" type="presParOf" srcId="{202A8DFA-C4F0-4690-8AC3-FAD7A0C3E736}" destId="{961E3F74-A935-4321-8AD0-FDA4F43663F0}" srcOrd="5" destOrd="0" presId="urn:microsoft.com/office/officeart/2005/8/layout/ven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C732E-E2EB-4C20-8A66-82FE284B4159}" type="datetimeFigureOut">
              <a:rPr lang="ru-RU" smtClean="0"/>
              <a:t>13.01.2012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B7392-7350-4303-9A1D-86D57AA6A3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B7392-7350-4303-9A1D-86D57AA6A384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B7392-7350-4303-9A1D-86D57AA6A384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07950"/>
            <a:ext cx="9101138" cy="6750050"/>
            <a:chOff x="0" y="68"/>
            <a:chExt cx="5733" cy="425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68"/>
              <a:ext cx="5733" cy="4088"/>
              <a:chOff x="0" y="68"/>
              <a:chExt cx="5733" cy="4088"/>
            </a:xfrm>
          </p:grpSpPr>
          <p:grpSp>
            <p:nvGrpSpPr>
              <p:cNvPr id="4" name="Group 4"/>
              <p:cNvGrpSpPr>
                <a:grpSpLocks/>
              </p:cNvGrpSpPr>
              <p:nvPr userDrawn="1"/>
            </p:nvGrpSpPr>
            <p:grpSpPr bwMode="auto">
              <a:xfrm>
                <a:off x="0" y="144"/>
                <a:ext cx="5730" cy="4012"/>
                <a:chOff x="0" y="144"/>
                <a:chExt cx="5730" cy="4012"/>
              </a:xfrm>
            </p:grpSpPr>
            <p:sp>
              <p:nvSpPr>
                <p:cNvPr id="9221" name="Line 5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5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22" name="Line 6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896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23" name="Line 7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41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24" name="Line 8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91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25" name="Line 9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43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26" name="Line 10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939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27" name="Line 11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460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28" name="Line 12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61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5" name="Group 13"/>
                <p:cNvGrpSpPr>
                  <a:grpSpLocks/>
                </p:cNvGrpSpPr>
                <p:nvPr userDrawn="1"/>
              </p:nvGrpSpPr>
              <p:grpSpPr bwMode="auto">
                <a:xfrm>
                  <a:off x="483" y="144"/>
                  <a:ext cx="975" cy="4012"/>
                  <a:chOff x="483" y="144"/>
                  <a:chExt cx="975" cy="4012"/>
                </a:xfrm>
              </p:grpSpPr>
              <p:grpSp>
                <p:nvGrpSpPr>
                  <p:cNvPr id="6" name="Group 14"/>
                  <p:cNvGrpSpPr>
                    <a:grpSpLocks/>
                  </p:cNvGrpSpPr>
                  <p:nvPr userDrawn="1"/>
                </p:nvGrpSpPr>
                <p:grpSpPr bwMode="auto">
                  <a:xfrm>
                    <a:off x="483" y="144"/>
                    <a:ext cx="975" cy="947"/>
                    <a:chOff x="483" y="144"/>
                    <a:chExt cx="975" cy="947"/>
                  </a:xfrm>
                </p:grpSpPr>
                <p:sp>
                  <p:nvSpPr>
                    <p:cNvPr id="9231" name="Line 1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32" name="Line 1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33" name="Line 1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34" name="Line 1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35" name="Line 1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36" name="Line 2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37" name="Line 2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38" name="Line 2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483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9240" name="Line 2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41" name="Line 2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42" name="Line 2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43" name="Line 2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44" name="Line 2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45" name="Line 2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46" name="Line 3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47" name="Line 3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483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9249" name="Line 3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50" name="Line 3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51" name="Line 3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52" name="Line 3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53" name="Line 3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54" name="Line 3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55" name="Line 3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56" name="Line 4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483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9258" name="Line 4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59" name="Line 4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60" name="Line 4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61" name="Line 4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62" name="Line 4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63" name="Line 4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64" name="Line 4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65" name="Line 4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" name="Group 50"/>
                <p:cNvGrpSpPr>
                  <a:grpSpLocks/>
                </p:cNvGrpSpPr>
                <p:nvPr userDrawn="1"/>
              </p:nvGrpSpPr>
              <p:grpSpPr bwMode="auto">
                <a:xfrm>
                  <a:off x="1551" y="144"/>
                  <a:ext cx="975" cy="4012"/>
                  <a:chOff x="1551" y="144"/>
                  <a:chExt cx="975" cy="4012"/>
                </a:xfrm>
              </p:grpSpPr>
              <p:grpSp>
                <p:nvGrpSpPr>
                  <p:cNvPr id="11" name="Group 51"/>
                  <p:cNvGrpSpPr>
                    <a:grpSpLocks/>
                  </p:cNvGrpSpPr>
                  <p:nvPr userDrawn="1"/>
                </p:nvGrpSpPr>
                <p:grpSpPr bwMode="auto">
                  <a:xfrm>
                    <a:off x="1551" y="144"/>
                    <a:ext cx="975" cy="947"/>
                    <a:chOff x="1551" y="144"/>
                    <a:chExt cx="975" cy="947"/>
                  </a:xfrm>
                </p:grpSpPr>
                <p:sp>
                  <p:nvSpPr>
                    <p:cNvPr id="9268" name="Line 5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69" name="Line 5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70" name="Line 5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71" name="Line 5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72" name="Line 5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73" name="Line 5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74" name="Line 5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75" name="Line 5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551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9277" name="Line 6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78" name="Line 6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79" name="Line 6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80" name="Line 6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81" name="Line 6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82" name="Line 6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83" name="Line 6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84" name="Line 6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1551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9286" name="Line 7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87" name="Line 7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88" name="Line 7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89" name="Line 7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90" name="Line 7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91" name="Line 7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92" name="Line 7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93" name="Line 7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" name="Group 78"/>
                  <p:cNvGrpSpPr>
                    <a:grpSpLocks/>
                  </p:cNvGrpSpPr>
                  <p:nvPr/>
                </p:nvGrpSpPr>
                <p:grpSpPr bwMode="auto">
                  <a:xfrm>
                    <a:off x="1551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9295" name="Line 7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96" name="Line 8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97" name="Line 8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98" name="Line 8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99" name="Line 8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00" name="Line 8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01" name="Line 8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02" name="Line 8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5" name="Group 87"/>
                <p:cNvGrpSpPr>
                  <a:grpSpLocks/>
                </p:cNvGrpSpPr>
                <p:nvPr userDrawn="1"/>
              </p:nvGrpSpPr>
              <p:grpSpPr bwMode="auto">
                <a:xfrm>
                  <a:off x="2619" y="144"/>
                  <a:ext cx="975" cy="4012"/>
                  <a:chOff x="2619" y="144"/>
                  <a:chExt cx="975" cy="4012"/>
                </a:xfrm>
              </p:grpSpPr>
              <p:grpSp>
                <p:nvGrpSpPr>
                  <p:cNvPr id="16" name="Group 88"/>
                  <p:cNvGrpSpPr>
                    <a:grpSpLocks/>
                  </p:cNvGrpSpPr>
                  <p:nvPr userDrawn="1"/>
                </p:nvGrpSpPr>
                <p:grpSpPr bwMode="auto">
                  <a:xfrm>
                    <a:off x="2619" y="144"/>
                    <a:ext cx="975" cy="947"/>
                    <a:chOff x="2619" y="144"/>
                    <a:chExt cx="975" cy="947"/>
                  </a:xfrm>
                </p:grpSpPr>
                <p:sp>
                  <p:nvSpPr>
                    <p:cNvPr id="9305" name="Line 8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06" name="Line 9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07" name="Line 9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08" name="Line 9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09" name="Line 9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10" name="Line 9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11" name="Line 9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12" name="Line 9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7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2619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9314" name="Line 9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15" name="Line 9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16" name="Line 10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17" name="Line 10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18" name="Line 10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19" name="Line 10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20" name="Line 10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21" name="Line 10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8" name="Group 106"/>
                  <p:cNvGrpSpPr>
                    <a:grpSpLocks/>
                  </p:cNvGrpSpPr>
                  <p:nvPr/>
                </p:nvGrpSpPr>
                <p:grpSpPr bwMode="auto">
                  <a:xfrm>
                    <a:off x="2619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9323" name="Line 10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24" name="Line 10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25" name="Line 10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26" name="Line 11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27" name="Line 11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28" name="Line 11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29" name="Line 11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30" name="Line 11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9" name="Group 115"/>
                  <p:cNvGrpSpPr>
                    <a:grpSpLocks/>
                  </p:cNvGrpSpPr>
                  <p:nvPr/>
                </p:nvGrpSpPr>
                <p:grpSpPr bwMode="auto">
                  <a:xfrm>
                    <a:off x="2619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9332" name="Line 11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33" name="Line 11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34" name="Line 11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35" name="Line 11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36" name="Line 12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37" name="Line 12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38" name="Line 12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39" name="Line 12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0" name="Group 124"/>
                <p:cNvGrpSpPr>
                  <a:grpSpLocks/>
                </p:cNvGrpSpPr>
                <p:nvPr userDrawn="1"/>
              </p:nvGrpSpPr>
              <p:grpSpPr bwMode="auto">
                <a:xfrm>
                  <a:off x="3687" y="144"/>
                  <a:ext cx="975" cy="4012"/>
                  <a:chOff x="3687" y="144"/>
                  <a:chExt cx="975" cy="4012"/>
                </a:xfrm>
              </p:grpSpPr>
              <p:grpSp>
                <p:nvGrpSpPr>
                  <p:cNvPr id="21" name="Group 125"/>
                  <p:cNvGrpSpPr>
                    <a:grpSpLocks/>
                  </p:cNvGrpSpPr>
                  <p:nvPr userDrawn="1"/>
                </p:nvGrpSpPr>
                <p:grpSpPr bwMode="auto">
                  <a:xfrm>
                    <a:off x="3687" y="144"/>
                    <a:ext cx="975" cy="947"/>
                    <a:chOff x="3687" y="144"/>
                    <a:chExt cx="975" cy="947"/>
                  </a:xfrm>
                </p:grpSpPr>
                <p:sp>
                  <p:nvSpPr>
                    <p:cNvPr id="9342" name="Line 12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43" name="Line 12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44" name="Line 12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45" name="Line 12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46" name="Line 13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47" name="Line 13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48" name="Line 13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49" name="Line 13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2" name="Group 134"/>
                  <p:cNvGrpSpPr>
                    <a:grpSpLocks/>
                  </p:cNvGrpSpPr>
                  <p:nvPr/>
                </p:nvGrpSpPr>
                <p:grpSpPr bwMode="auto">
                  <a:xfrm>
                    <a:off x="3687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9351" name="Line 13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52" name="Line 13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53" name="Line 13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54" name="Line 13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55" name="Line 13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56" name="Line 14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57" name="Line 14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58" name="Line 14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" name="Group 143"/>
                  <p:cNvGrpSpPr>
                    <a:grpSpLocks/>
                  </p:cNvGrpSpPr>
                  <p:nvPr/>
                </p:nvGrpSpPr>
                <p:grpSpPr bwMode="auto">
                  <a:xfrm>
                    <a:off x="3687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9360" name="Line 14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61" name="Line 14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62" name="Line 14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63" name="Line 14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64" name="Line 14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65" name="Line 14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66" name="Line 15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67" name="Line 15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4" name="Group 152"/>
                  <p:cNvGrpSpPr>
                    <a:grpSpLocks/>
                  </p:cNvGrpSpPr>
                  <p:nvPr/>
                </p:nvGrpSpPr>
                <p:grpSpPr bwMode="auto">
                  <a:xfrm>
                    <a:off x="3687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9369" name="Line 15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70" name="Line 15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71" name="Line 15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72" name="Line 15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73" name="Line 15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74" name="Line 15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75" name="Line 15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76" name="Line 16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5" name="Group 161"/>
                <p:cNvGrpSpPr>
                  <a:grpSpLocks/>
                </p:cNvGrpSpPr>
                <p:nvPr userDrawn="1"/>
              </p:nvGrpSpPr>
              <p:grpSpPr bwMode="auto">
                <a:xfrm>
                  <a:off x="4755" y="144"/>
                  <a:ext cx="975" cy="4012"/>
                  <a:chOff x="4755" y="144"/>
                  <a:chExt cx="975" cy="4012"/>
                </a:xfrm>
              </p:grpSpPr>
              <p:grpSp>
                <p:nvGrpSpPr>
                  <p:cNvPr id="26" name="Group 162"/>
                  <p:cNvGrpSpPr>
                    <a:grpSpLocks/>
                  </p:cNvGrpSpPr>
                  <p:nvPr userDrawn="1"/>
                </p:nvGrpSpPr>
                <p:grpSpPr bwMode="auto">
                  <a:xfrm>
                    <a:off x="4755" y="144"/>
                    <a:ext cx="975" cy="947"/>
                    <a:chOff x="4755" y="144"/>
                    <a:chExt cx="975" cy="947"/>
                  </a:xfrm>
                </p:grpSpPr>
                <p:sp>
                  <p:nvSpPr>
                    <p:cNvPr id="9379" name="Line 16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80" name="Line 16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81" name="Line 16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82" name="Line 16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83" name="Line 16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84" name="Line 16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85" name="Line 16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86" name="Line 17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7" name="Group 171"/>
                  <p:cNvGrpSpPr>
                    <a:grpSpLocks/>
                  </p:cNvGrpSpPr>
                  <p:nvPr/>
                </p:nvGrpSpPr>
                <p:grpSpPr bwMode="auto">
                  <a:xfrm>
                    <a:off x="4755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9388" name="Line 17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89" name="Line 17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90" name="Line 17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91" name="Line 17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92" name="Line 17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93" name="Line 17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94" name="Line 17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95" name="Line 17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" name="Group 180"/>
                  <p:cNvGrpSpPr>
                    <a:grpSpLocks/>
                  </p:cNvGrpSpPr>
                  <p:nvPr/>
                </p:nvGrpSpPr>
                <p:grpSpPr bwMode="auto">
                  <a:xfrm>
                    <a:off x="4755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9397" name="Line 18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98" name="Line 18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99" name="Line 18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00" name="Line 18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01" name="Line 18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02" name="Line 18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03" name="Line 18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04" name="Line 18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" name="Group 189"/>
                  <p:cNvGrpSpPr>
                    <a:grpSpLocks/>
                  </p:cNvGrpSpPr>
                  <p:nvPr/>
                </p:nvGrpSpPr>
                <p:grpSpPr bwMode="auto">
                  <a:xfrm>
                    <a:off x="4755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9406" name="Line 19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07" name="Line 19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08" name="Line 19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09" name="Line 19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10" name="Line 19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11" name="Line 19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12" name="Line 19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13" name="Line 19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30" name="Group 198"/>
              <p:cNvGrpSpPr>
                <a:grpSpLocks/>
              </p:cNvGrpSpPr>
              <p:nvPr userDrawn="1"/>
            </p:nvGrpSpPr>
            <p:grpSpPr bwMode="auto">
              <a:xfrm>
                <a:off x="3" y="68"/>
                <a:ext cx="5730" cy="0"/>
                <a:chOff x="3" y="68"/>
                <a:chExt cx="5730" cy="0"/>
              </a:xfrm>
            </p:grpSpPr>
            <p:sp>
              <p:nvSpPr>
                <p:cNvPr id="9415" name="Line 199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98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416" name="Line 200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737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417" name="Line 201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266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418" name="Line 202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805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419" name="Line 203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2334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420" name="Line 204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2873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421" name="Line 205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3402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422" name="Line 206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3941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423" name="Line 207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4470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424" name="Line 208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5009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425" name="Line 209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5538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31" name="Group 210"/>
            <p:cNvGrpSpPr>
              <a:grpSpLocks/>
            </p:cNvGrpSpPr>
            <p:nvPr/>
          </p:nvGrpSpPr>
          <p:grpSpPr bwMode="auto">
            <a:xfrm>
              <a:off x="336" y="1200"/>
              <a:ext cx="5088" cy="1056"/>
              <a:chOff x="336" y="1200"/>
              <a:chExt cx="5088" cy="1056"/>
            </a:xfrm>
          </p:grpSpPr>
          <p:sp>
            <p:nvSpPr>
              <p:cNvPr id="9427" name="Rectangle 211"/>
              <p:cNvSpPr>
                <a:spLocks noChangeArrowheads="1"/>
              </p:cNvSpPr>
              <p:nvPr userDrawn="1"/>
            </p:nvSpPr>
            <p:spPr bwMode="auto">
              <a:xfrm>
                <a:off x="2880" y="1200"/>
                <a:ext cx="2544" cy="528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28" name="Rectangle 212"/>
              <p:cNvSpPr>
                <a:spLocks noChangeArrowheads="1"/>
              </p:cNvSpPr>
              <p:nvPr userDrawn="1"/>
            </p:nvSpPr>
            <p:spPr bwMode="auto">
              <a:xfrm>
                <a:off x="2880" y="1728"/>
                <a:ext cx="2544" cy="52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29" name="Rectangle 213"/>
              <p:cNvSpPr>
                <a:spLocks noChangeArrowheads="1"/>
              </p:cNvSpPr>
              <p:nvPr userDrawn="1"/>
            </p:nvSpPr>
            <p:spPr bwMode="auto">
              <a:xfrm>
                <a:off x="336" y="1728"/>
                <a:ext cx="2544" cy="52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30" name="Rectangle 214"/>
              <p:cNvSpPr>
                <a:spLocks noChangeArrowheads="1"/>
              </p:cNvSpPr>
              <p:nvPr userDrawn="1"/>
            </p:nvSpPr>
            <p:spPr bwMode="auto">
              <a:xfrm>
                <a:off x="336" y="1200"/>
                <a:ext cx="254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31" name="Rectangle 215"/>
              <p:cNvSpPr>
                <a:spLocks noChangeArrowheads="1"/>
              </p:cNvSpPr>
              <p:nvPr userDrawn="1"/>
            </p:nvSpPr>
            <p:spPr bwMode="white">
              <a:xfrm>
                <a:off x="432" y="1296"/>
                <a:ext cx="4896" cy="86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414" name="Group 216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9426" name="Group 217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9434" name="Rectangle 218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435" name="Rectangle 219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9432" name="Group 220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9437" name="Rectangle 22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438" name="Rectangle 22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9433" name="Group 223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9440" name="Rectangle 22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441" name="Rectangle 22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9436" name="Group 226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9443" name="Rectangle 22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444" name="Rectangle 22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9439" name="Group 229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9446" name="Rectangle 23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447" name="Rectangle 23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9442" name="Group 232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9449" name="Rectangle 233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450" name="Rectangle 234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9445" name="Group 235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9452" name="Rectangle 23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453" name="Rectangle 23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9448" name="Group 238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9455" name="Rectangle 23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456" name="Rectangle 24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9457" name="Rectangle 241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458" name="Rectangle 2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9459" name="Rectangle 24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1EA9DC9-BB3D-4A38-91E4-2933289472DA}" type="datetimeFigureOut">
              <a:rPr lang="ru-RU" smtClean="0"/>
              <a:t>13.01.2012</a:t>
            </a:fld>
            <a:endParaRPr lang="ru-RU"/>
          </a:p>
        </p:txBody>
      </p:sp>
      <p:sp>
        <p:nvSpPr>
          <p:cNvPr id="9460" name="Rectangle 24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461" name="Rectangle 2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CCDA4E3-B780-400C-848A-6EA7CB914A3D}" type="slidenum">
              <a:rPr lang="ru-RU" smtClean="0"/>
              <a:t>‹#›</a:t>
            </a:fld>
            <a:endParaRPr lang="ru-RU"/>
          </a:p>
        </p:txBody>
      </p:sp>
      <p:pic>
        <p:nvPicPr>
          <p:cNvPr id="9462" name="Picture 246" descr="C:\WINNT\Profiles\rebeccal\Desktop\posbul1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6113" y="3403600"/>
            <a:ext cx="246062" cy="24606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EA9DC9-BB3D-4A38-91E4-2933289472DA}" type="datetimeFigureOut">
              <a:rPr lang="ru-RU" smtClean="0"/>
              <a:t>13.01.2012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DA4E3-B780-400C-848A-6EA7CB914A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EA9DC9-BB3D-4A38-91E4-2933289472DA}" type="datetimeFigureOut">
              <a:rPr lang="ru-RU" smtClean="0"/>
              <a:t>13.01.2012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DA4E3-B780-400C-848A-6EA7CB914A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EA9DC9-BB3D-4A38-91E4-2933289472DA}" type="datetimeFigureOut">
              <a:rPr lang="ru-RU" smtClean="0"/>
              <a:t>13.01.2012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DA4E3-B780-400C-848A-6EA7CB914A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EA9DC9-BB3D-4A38-91E4-2933289472DA}" type="datetimeFigureOut">
              <a:rPr lang="ru-RU" smtClean="0"/>
              <a:t>13.01.2012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DA4E3-B780-400C-848A-6EA7CB914A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EA9DC9-BB3D-4A38-91E4-2933289472DA}" type="datetimeFigureOut">
              <a:rPr lang="ru-RU" smtClean="0"/>
              <a:t>13.01.2012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DA4E3-B780-400C-848A-6EA7CB914A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EA9DC9-BB3D-4A38-91E4-2933289472DA}" type="datetimeFigureOut">
              <a:rPr lang="ru-RU" smtClean="0"/>
              <a:t>13.01.2012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DA4E3-B780-400C-848A-6EA7CB914A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EA9DC9-BB3D-4A38-91E4-2933289472DA}" type="datetimeFigureOut">
              <a:rPr lang="ru-RU" smtClean="0"/>
              <a:t>13.01.2012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DA4E3-B780-400C-848A-6EA7CB914A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EA9DC9-BB3D-4A38-91E4-2933289472DA}" type="datetimeFigureOut">
              <a:rPr lang="ru-RU" smtClean="0"/>
              <a:t>13.01.2012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DA4E3-B780-400C-848A-6EA7CB914A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EA9DC9-BB3D-4A38-91E4-2933289472DA}" type="datetimeFigureOut">
              <a:rPr lang="ru-RU" smtClean="0"/>
              <a:t>13.01.2012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DA4E3-B780-400C-848A-6EA7CB914A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EA9DC9-BB3D-4A38-91E4-2933289472DA}" type="datetimeFigureOut">
              <a:rPr lang="ru-RU" smtClean="0"/>
              <a:t>13.01.2012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DA4E3-B780-400C-848A-6EA7CB914A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5900" y="76200"/>
            <a:ext cx="8686800" cy="6781800"/>
            <a:chOff x="136" y="48"/>
            <a:chExt cx="5472" cy="4272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8197" name="Rectangle 5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98" name="Rectangle 6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99" name="Rectangle 7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00" name="Rectangle 8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01" name="Rectangle 9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8203" name="Rectangle 11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04" name="Rectangle 12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05" name="Rectangle 13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06" name="Rectangle 14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07" name="Rectangle 15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8209" name="Rectangle 17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10" name="Rectangle 18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11" name="Rectangle 19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12" name="Rectangle 20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13" name="Rectangle 21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7" name="Group 22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8215" name="Rectangle 23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16" name="Rectangle 24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17" name="Rectangle 25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18" name="Rectangle 26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19" name="Rectangle 27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8" name="Group 28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8221" name="Rectangle 29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22" name="Rectangle 30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23" name="Rectangle 31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24" name="Rectangle 32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25" name="Rectangle 33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9" name="Group 34"/>
            <p:cNvGrpSpPr>
              <a:grpSpLocks/>
            </p:cNvGrpSpPr>
            <p:nvPr userDrawn="1"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10" name="Group 35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8228" name="Rectangle 3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29" name="Rectangle 3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38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8231" name="Rectangle 3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32" name="Rectangle 4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2" name="Group 41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8234" name="Rectangle 4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35" name="Rectangle 4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3" name="Group 44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8237" name="Rectangle 4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38" name="Rectangle 46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4" name="Group 47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8240" name="Rectangle 48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41" name="Rectangle 49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5" name="Group 50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8243" name="Rectangle 5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44" name="Rectangle 5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6" name="Group 53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8246" name="Rectangle 5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47" name="Rectangle 5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7" name="Group 56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8249" name="Rectangle 5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50" name="Rectangle 5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8251" name="Rectangle 5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252" name="Rectangle 6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53" name="Rectangle 6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fld id="{71EA9DC9-BB3D-4A38-91E4-2933289472DA}" type="datetimeFigureOut">
              <a:rPr lang="ru-RU" smtClean="0"/>
              <a:t>13.01.2012</a:t>
            </a:fld>
            <a:endParaRPr lang="ru-RU"/>
          </a:p>
        </p:txBody>
      </p:sp>
      <p:sp>
        <p:nvSpPr>
          <p:cNvPr id="8254" name="Rectangle 6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endParaRPr lang="ru-RU"/>
          </a:p>
        </p:txBody>
      </p:sp>
      <p:sp>
        <p:nvSpPr>
          <p:cNvPr id="8255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fld id="{ECCDA4E3-B780-400C-848A-6EA7CB914A3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Открытые образовательные технологии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4357694"/>
            <a:ext cx="640080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Васильцова О.Н.,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зам. директора по УВР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Признаки педагогической технологии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428868"/>
            <a:ext cx="7772400" cy="301943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Корректируемость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предполагает возможность постоянной оперативной обратной связи, последовательно ориентированной на четко определенные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цели</a:t>
            </a:r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Признаки педагогической технологии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Визуализация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затрагивает вопросы применения различной аудиовизуальной и </a:t>
            </a:r>
            <a:r>
              <a:rPr lang="ru-RU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ИКТ-техники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, а также конструирования и применения разнообразных дидактических материалов и оригинальных наглядных пособий.</a:t>
            </a:r>
          </a:p>
          <a:p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5800" y="857232"/>
          <a:ext cx="7772400" cy="5238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Методика преподавания конкретного предмета–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571744"/>
            <a:ext cx="7772400" cy="230505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это психолого-педагогическая теория обучения учебному предмету.</a:t>
            </a: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rabicPeriod"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Чему 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учить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buFontTx/>
              <a:buAutoNum type="arabicPeriod"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Зачем учить?</a:t>
            </a:r>
          </a:p>
          <a:p>
            <a:pPr marL="514350" lvl="0" indent="-514350">
              <a:buFontTx/>
              <a:buAutoNum type="arabicPeriod"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Как учить?</a:t>
            </a:r>
          </a:p>
          <a:p>
            <a:pPr marL="514350" indent="-514350">
              <a:buFontTx/>
              <a:buAutoNum type="arabicPeriod"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Как учить результативно?</a:t>
            </a:r>
          </a:p>
          <a:p>
            <a:pPr marL="514350" lvl="0" indent="-51435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572560" cy="6000792"/>
          </a:xfrm>
        </p:spPr>
        <p:txBody>
          <a:bodyPr/>
          <a:lstStyle/>
          <a:p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Технология отличается от методик своей </a:t>
            </a:r>
            <a:r>
              <a:rPr lang="ru-RU" sz="2800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воспроизводимостью</a:t>
            </a:r>
            <a:r>
              <a:rPr lang="ru-RU" sz="2800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, устойчивостью результатов, отсутствием многих «если»:</a:t>
            </a: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талантливый учитель, талантливые дети, богатая школа….Уже давно стало привычным, что методика возникает в результате обобщения опыта или изобретения нового способа представления знаний. Технология же проектируется, исходя из конкретных условий и ориентируясь на заданный, а не предполагаемый результат. Технология его гарантирует, не оставляя места для «может быть». </a:t>
            </a:r>
            <a:r>
              <a:rPr lang="ru-RU" sz="2800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Технология всегда проста в своем ключевом решении»</a:t>
            </a:r>
          </a:p>
          <a:p>
            <a:pPr algn="r">
              <a:buNone/>
            </a:pPr>
            <a:r>
              <a:rPr lang="ru-RU" sz="28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28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Кушнир</a:t>
            </a:r>
            <a:endParaRPr lang="ru-RU" sz="2800" i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Педагогические технологии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1963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традиционные технологии</a:t>
            </a:r>
          </a:p>
          <a:p>
            <a:pPr lvl="0"/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игровые технологии</a:t>
            </a:r>
          </a:p>
          <a:p>
            <a:pPr lvl="0"/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тестовые технологии</a:t>
            </a:r>
          </a:p>
          <a:p>
            <a:pPr lvl="0"/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модульно-блочные технологии</a:t>
            </a:r>
          </a:p>
          <a:p>
            <a:pPr lvl="0"/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интегральные технологии</a:t>
            </a:r>
          </a:p>
          <a:p>
            <a:pPr lvl="0"/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тестовые технологии</a:t>
            </a:r>
          </a:p>
          <a:p>
            <a:pPr lvl="0"/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технология адаптивной системы</a:t>
            </a:r>
          </a:p>
          <a:p>
            <a:pPr lvl="0"/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технология опорных сигналов…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Открытые образовательные технологии  - </a:t>
            </a:r>
            <a:endParaRPr lang="ru-RU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i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надпредметны</a:t>
            </a:r>
            <a:r>
              <a:rPr lang="ru-RU" sz="4400" b="1" i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i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Портфель </a:t>
            </a:r>
            <a:r>
              <a:rPr lang="ru-RU" sz="3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помогает учащимся  осознавать проблемы, которые возникают в учебной деятельности, находить пути их решения и ставить свои индивидуальные цели обучения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Педагогическая идея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портфолио: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смещение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акцента с недостатков знаний и умений учащихся на конкретные достижения по данной теме, разделу, предмету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интеграцию количественной и качественной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оценок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-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500306"/>
            <a:ext cx="7772400" cy="209074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совокупность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приемов и способов получения, обработки и переработки сырья, материалов.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Педагогическая идея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портфолио: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8049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доминирование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самооценки по отношению ко внешней оценке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886728" cy="1143000"/>
          </a:xfrm>
        </p:spPr>
        <p:txBody>
          <a:bodyPr/>
          <a:lstStyle/>
          <a:p>
            <a:pPr lvl="0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«Портфолио» помогает решить следующие педагогические задачи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643182"/>
            <a:ext cx="7772400" cy="18049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поддерживать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высокую учебную мотивацию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школьников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1963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умение учиться - ставить цели, планировать и организовывать собственную учебную деятельность: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поощрять их активность и самостоятельность, расширять возможности обучения и самообучения:</a:t>
            </a:r>
          </a:p>
          <a:p>
            <a:pPr lvl="0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«Портфолио» помогает решить следующие педагогические задачи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910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поощрять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их активность и самостоятельность, расширять возможности обучения 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самообучения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развивать навыки рефлексивной и оценочной деятельности учащихся формировать адекватную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самооценку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«Портфолио» помогает решить следующие педагогические задачи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содействовать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персонализации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образования: определять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количественные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качественные индивидуальные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достижения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создавать предпосылки и возможности для успешной социализации выпускников.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«Портфолио» помогает решить следующие педагогические задачи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тип портфолио</a:t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4479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3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портфолио </a:t>
            </a:r>
            <a:r>
              <a:rPr lang="ru-RU" sz="3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документов</a:t>
            </a:r>
            <a:endParaRPr lang="ru-RU" sz="36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портфолио </a:t>
            </a:r>
            <a:r>
              <a:rPr lang="ru-RU" sz="3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достижений</a:t>
            </a:r>
            <a:endParaRPr lang="ru-RU" sz="36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рефлексивный </a:t>
            </a:r>
            <a:r>
              <a:rPr lang="ru-RU" sz="3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endParaRPr lang="ru-RU" sz="36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9144000" cy="4572032"/>
          </a:xfrm>
        </p:spPr>
        <p:txBody>
          <a:bodyPr/>
          <a:lstStyle/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Таким образом, портфолио является современной эффективной формой оценивания, дополняет традиционные контрольно-оценочные средства, направленные на проверку репродуктивного уровня усвоения информации, </a:t>
            </a:r>
            <a:r>
              <a:rPr lang="ru-RU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фактологических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и алгоритмических знаний и умений, включая экзамены, и может в перспективе стать реальной альтернативой традиционным формам оценивания.</a:t>
            </a:r>
          </a:p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развития критического мышления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285992"/>
            <a:ext cx="7772400" cy="335758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современная «</a:t>
            </a:r>
            <a:r>
              <a:rPr lang="ru-RU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надпредметная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универсальная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технология, открытая к диалогу с другими педагогическими подходами и технологиями, ориентированными на решение актуальных образовательных задач.</a:t>
            </a:r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развития критического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мышления позволяет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решать задачи: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285992"/>
            <a:ext cx="7772400" cy="371477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образовательной мотивации: повышения интереса к процессу обучения и активного восприятия учебного материала,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культуры письма: формирования навыков написания текстов различных жанров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развития критического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мышления позволяет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решать задачи: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285992"/>
            <a:ext cx="7772400" cy="378621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информационной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грамотности: развития способности к самостоятельной аналитической и оценочной работе с информацией любой сложности: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социальной компетентности: формирования коммуникативных навыков и ответственности за знание.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772400" cy="1143000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Педагогическая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-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8501122" cy="49292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не просто исследования в сфере использования технических средств обучения, это исследования с целью выявить принципы и разработать приемы оптимизации образовательного процесса путем анализа факторов, повышающих образовательную эффективность, путем конструирования и применения приемов и материалов, а также посредством оценки применяемых методов.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4822"/>
          </a:xfrm>
        </p:spPr>
        <p:txBody>
          <a:bodyPr/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Базовая модель технологии.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00174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ВЫЗОВ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(evocation)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актуализация и обобщение имеющихся у учащегося знаний по данной теме;</a:t>
            </a:r>
          </a:p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пробуждение интереса к изучаемой теме;</a:t>
            </a:r>
          </a:p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обнаружение и осознание недостаточности наличных знаний:</a:t>
            </a:r>
          </a:p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побуждение ученика к активной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4822"/>
          </a:xfrm>
        </p:spPr>
        <p:txBody>
          <a:bodyPr/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Базовая модель технологии.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00174"/>
            <a:ext cx="7772400" cy="464347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ОСМЫСЛЕНИЕ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(REALIZATION OF MEANING)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активное получение новой информации;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осмысление новой информации;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соотнесение новой информации с собственными знаниями;</a:t>
            </a:r>
          </a:p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отслеживание процесса познания и собственного понимания</a:t>
            </a:r>
          </a:p>
        </p:txBody>
      </p:sp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4822"/>
          </a:xfrm>
        </p:spPr>
        <p:txBody>
          <a:bodyPr/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Базовая модель технологии.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432911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РАЗМЫШЛЕНИЯ (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REFLECTION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/>
          </a:p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целостное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осмысление, присвоение и обобщение полученной информации;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выработка собственного отношения к изучаемому материалу;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выявление еще непознанного;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анализ процесса изучения материала, собственных мыслительных операций;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поиск тем и проблем для дальнейшей работы («новый вызов»).</a:t>
            </a:r>
          </a:p>
          <a:p>
            <a:pPr>
              <a:buNone/>
            </a:pP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развития критического мышления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910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Технология является личностно-ориентированной и открыта для решения широкого спектра задач в образовательной сфере: развития качеств гражданина открытого общества, включенного в межкультурное взаимодействие, воспитание базовых навыков человека открытого информационного пространства.</a:t>
            </a:r>
          </a:p>
          <a:p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"ДЕБАТЫ"</a:t>
            </a:r>
            <a:b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66224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это интеллектуальная игра, представляющая собой особый вид дискуссии, проводимой по строгим формальным правилам.</a:t>
            </a:r>
          </a:p>
        </p:txBody>
      </p:sp>
    </p:spTree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Этапы работы в технологии «Дебаты»</a:t>
            </a:r>
            <a:b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81200"/>
            <a:ext cx="7958166" cy="4114800"/>
          </a:xfrm>
        </p:spPr>
        <p:txBody>
          <a:bodyPr/>
          <a:lstStyle/>
          <a:p>
            <a:pPr lvl="0"/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Подготовка</a:t>
            </a:r>
          </a:p>
          <a:p>
            <a:pPr lvl="0"/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Выбор темы.</a:t>
            </a:r>
          </a:p>
          <a:p>
            <a:pPr lvl="0"/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Построение сюжета доказательств</a:t>
            </a:r>
          </a:p>
          <a:p>
            <a:pPr lvl="0"/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Подбор аргументов</a:t>
            </a:r>
          </a:p>
          <a:p>
            <a:pPr lvl="0"/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Собственно дебаты</a:t>
            </a:r>
          </a:p>
          <a:p>
            <a:pPr lvl="0"/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Оглашение позиций (дискуссия)</a:t>
            </a:r>
          </a:p>
          <a:p>
            <a:pPr lvl="0"/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Раунд перекрестных вопросов</a:t>
            </a:r>
          </a:p>
          <a:p>
            <a:pPr lvl="0"/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Судейство</a:t>
            </a:r>
          </a:p>
          <a:p>
            <a:pPr lvl="0"/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</a:p>
          <a:p>
            <a:pPr>
              <a:buNone/>
            </a:pP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000240"/>
            <a:ext cx="7772400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создает условия для принятия учениками многообразия действительности, признания множественности подходов, вариативности содержания, а также наличия взаимосвязей изучаемых событий и явлений, формирует их системное видение.</a:t>
            </a:r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"ДЕБАТЫ"</a:t>
            </a:r>
            <a:b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проектной деятельности -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37662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система обучения, при которой учащиеся приобретают знания в процессе планирования и выполнения постоянно усложняющихся практических заданий - проектов.</a:t>
            </a:r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классификация проектов по: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2428868"/>
            <a:ext cx="7815290" cy="35004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тематическим областям;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масштабам деятельности;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срокам реализации;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количеству исполнителей;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важности результатов.</a:t>
            </a:r>
          </a:p>
          <a:p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Педагогические цели и задачи в рамках учебных проектов: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Когнитивные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- познание объектов окружающей реальности; изучение способов решения проблем, овладение навыками работы с источниками информации, инструментами и технологиями.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Организационные - овладение навыками самоорганизации, умение ставить перед собой цели, планировать и корректировать деятельность, принимать решения; нести личную ответственность за результат.</a:t>
            </a:r>
          </a:p>
          <a:p>
            <a:pPr lvl="0"/>
            <a:r>
              <a:rPr lang="ru-RU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Креативные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- умение конструировать, моделировать, проектировать и т.д.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Коммуникативные - развитие навыков работы в группе, воспитание толерантности, формирование культуры публичных выступлений.</a:t>
            </a:r>
          </a:p>
          <a:p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Педагогическая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-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7772400" cy="307183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это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набор операций по конструированию, формированию и контролю знаний, умений, навыков и отношений в соответствии с поставленными целями.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Педагогические цели и задачи в рамках учебных проектов: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337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Когнитивные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- познание объектов окружающей реальности; изучение способов решения проблем, овладение навыками работы с источниками информации, инструментами и технологиями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Педагогические цели и задачи в рамках учебных проектов: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337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Организационные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овладение навыками самоорганизации, умение ставить перед собой цели, планировать и корректировать деятельность, принимать решения; нести личную ответственность за результат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Педагогические цели и задачи в рамках учебных проектов: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Креативные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умение конструировать, моделировать, проектировать и т.д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Коммуникативные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- развитие навыков работы в группе, воспитание толерантности, формирование культуры публичных выступлений.</a:t>
            </a:r>
          </a:p>
          <a:p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Педагогическая технология проектной деятельности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429684" cy="4114800"/>
          </a:xfrm>
        </p:spPr>
        <p:txBody>
          <a:bodyPr/>
          <a:lstStyle/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ориентированная не на интеграцию фактических знаний, а на их применение и приобретение новых, в том числе и путем самообразования.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Активное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включение учащихся в создание проектов дает им возможность осваивать новые способы человеческой деятельности в </a:t>
            </a:r>
            <a:r>
              <a:rPr lang="ru-RU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среде, что развивает навыки и умения адаптироваться к изменяющимся условиям жизни человека.</a:t>
            </a:r>
          </a:p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7772400" cy="1143000"/>
          </a:xfrm>
        </p:spPr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Учебные исследования учащихся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481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учатся умению самостоятельно добывать знания;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испытывают потребность в непрерывном самообразовании: интерес к познанию развивается по собственной инициативе, без внешнего стимула: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развивают навыки самоорганизации;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формируют адекватную самооценку;</a:t>
            </a:r>
          </a:p>
          <a:p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7772400" cy="1143000"/>
          </a:xfrm>
        </p:spPr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Учебные исследования учащихся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785926"/>
            <a:ext cx="7772400" cy="507207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приобретают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навыки речевой культуры: написания текста, произнесения монолога, ведения беседы, дискуссии, интервьюирования и других форм коммуникативного взаимодействия;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осваивают умения создания специальных материалов для представления результатов исследования: компьютерных презентаций, слайд-шоу, видеофильмов и др.</a:t>
            </a:r>
          </a:p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1963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1 этап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подготовка к исследовательской деятельности.</a:t>
            </a:r>
          </a:p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Необходимо научить учащихся работать с первоисточниками, научной и публицистической литературой, самостоятельно находить и анализировать информацию. Результатом может быть доклад на уроке.</a:t>
            </a:r>
          </a:p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Учебные исследования учащихся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910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	этап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написание рефератов по теме по выбору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Ученики усваивают и закрепляют некоторые теоретические методы исследования, способы работы с литературой, приобретают навыки оформления научной работы. </a:t>
            </a:r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	этап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собственно исследовательская работа учащихся.</a:t>
            </a:r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Учебные исследования учащихся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214554"/>
            <a:ext cx="7772400" cy="373381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 учебном исследовании возможно субъективно новое открытие, когда результат известен руководителю, но не известен учащемуся, в этом случае особенно важно не подменять исследовательскую деятельность учебной.</a:t>
            </a:r>
          </a:p>
          <a:p>
            <a:pPr>
              <a:buNone/>
            </a:pP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Учебные исследования учащихся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Дидактический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цикл» -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5908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единство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взаимосвязанных элементов процесса обучения, структурная единица процесса обучения, обладающая всеми его качественными характеристиками.</a:t>
            </a:r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7772400" cy="1143000"/>
          </a:xfrm>
        </p:spPr>
        <p:txBody>
          <a:bodyPr/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Критерии педагогической (образовательной) технологии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429684" cy="4786322"/>
          </a:xfrm>
        </p:spPr>
        <p:txBody>
          <a:bodyPr/>
          <a:lstStyle/>
          <a:p>
            <a:pPr>
              <a:buNone/>
            </a:pPr>
            <a:endParaRPr lang="ru-RU" sz="36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Однозначное и строгое определение целей обучения </a:t>
            </a:r>
            <a:r>
              <a:rPr lang="ru-RU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(почему и для чего</a:t>
            </a:r>
            <a:r>
              <a:rPr lang="ru-RU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b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Должно способствовать отбору и структуре содержания </a:t>
            </a:r>
            <a:r>
              <a:rPr lang="ru-RU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(что</a:t>
            </a:r>
            <a:r>
              <a:rPr lang="ru-RU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b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Оптимальной организации учебного процесса </a:t>
            </a:r>
            <a:r>
              <a:rPr lang="ru-RU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(как</a:t>
            </a:r>
            <a:r>
              <a:rPr lang="ru-RU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b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00108"/>
            <a:ext cx="7772400" cy="857256"/>
          </a:xfrm>
        </p:spPr>
        <p:txBody>
          <a:bodyPr/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</a:t>
            </a:r>
            <a:b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"Дидактический цикл» -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постановка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познавательной задачи и создание у учащихся положительной мотивации к ее решению;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предъявление нового фрагмента учебного материала и создание условий для его первичного усвоения;</a:t>
            </a:r>
          </a:p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•	организация дальнейшего усвоения учебного материала до требуемого и возможного в данном цикле уровня;</a:t>
            </a:r>
          </a:p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•	</a:t>
            </a:r>
          </a:p>
        </p:txBody>
      </p:sp>
    </p:spTree>
  </p:cSld>
  <p:clrMapOvr>
    <a:masterClrMapping/>
  </p:clrMapOvr>
  <p:transition spd="med"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00108"/>
            <a:ext cx="7772400" cy="857256"/>
          </a:xfrm>
        </p:spPr>
        <p:txBody>
          <a:bodyPr/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</a:t>
            </a:r>
            <a:b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"Дидактический цикл» -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447932"/>
          </a:xfrm>
        </p:spPr>
        <p:txBody>
          <a:bodyPr/>
          <a:lstStyle/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	организация обратной связи и контроля;</a:t>
            </a:r>
          </a:p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 подготовка учащихся к внеурочной работе.</a:t>
            </a:r>
          </a:p>
          <a:p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428736"/>
            <a:ext cx="7772400" cy="4667264"/>
          </a:xfrm>
        </p:spPr>
        <p:txBody>
          <a:bodyPr/>
          <a:lstStyle/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структурная единица процесса обучения, обладающая всеми его качественными характеристиками.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Тогда процесс обучения во времени можно представить себе как поступательное движение его дидактических циклов. Чтобы дидактический цикл мог выполнить свою функцию, он должен обладать внутренним единством, составляющих его систему.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90574"/>
          </a:xfrm>
        </p:spPr>
        <p:txBody>
          <a:bodyPr/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</a:t>
            </a:r>
            <a:b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"Дидактический цикл» -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тьюторского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сопровождения  ученической деятельности.</a:t>
            </a:r>
            <a:b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1623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особый тип педагогического сопровождения, при котором ученик выполняет действие по самостоятельно разработанным нормам, которые затем обсуждает с педагогом. </a:t>
            </a:r>
          </a:p>
        </p:txBody>
      </p:sp>
    </p:spTree>
  </p:cSld>
  <p:clrMapOvr>
    <a:masterClrMapping/>
  </p:clrMapOvr>
  <p:transition spd="med">
    <p:fad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Этапы технологии </a:t>
            </a:r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тьюторского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сопровождения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Диагностический: выявление познавательного интереса учащегося.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Формулирование первичного вопроса и на его основе темы предполагаемого мини-исследования( творческой работы, проекта и т.п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Этапы технологии </a:t>
            </a:r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тьюторского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сопровождения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Составление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карты поиска: где( в каких пространствах, в том числе социальных) можно найти ответ на вопрос?</a:t>
            </a:r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Выбор базового образовательного модуля (каким способом я буду добывать информацию? Ее обрабатывать? Предъявлять?)</a:t>
            </a:r>
          </a:p>
          <a:p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Этапы технологии </a:t>
            </a:r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тьюторского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сопровождения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Собственно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«исследование». Нахождение информации по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сформулированному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вопросу-теме-проблеме.</a:t>
            </a:r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Обработка и анализ найденных результатов.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Особое внимание уделяется анализу эффективности и комфортности хода работы в связи с выбранным образовательным модулем. </a:t>
            </a:r>
            <a:r>
              <a:rPr lang="ru-RU" dirty="0" smtClean="0"/>
              <a:t>  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Этапы технологии </a:t>
            </a:r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тьюторского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сопровождения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способа оформления полученных результатов и предъявления их (классу, коллективу студии и т.д.).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Презентация, стендовый доклад, театрализованное действие и т.п. </a:t>
            </a:r>
            <a:r>
              <a:rPr lang="ru-RU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Педагог-тьютор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не вмешивается в ход защиты, фиксирует происходящее(например, с помощью камеры).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Совместная рефлексия защиты творческой работы.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Планирование следующего направления работы.</a:t>
            </a:r>
          </a:p>
          <a:p>
            <a:pPr>
              <a:buNone/>
            </a:pPr>
            <a:r>
              <a:rPr lang="ru-RU" dirty="0" smtClean="0"/>
              <a:t>  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7772400" cy="1143000"/>
          </a:xfrm>
        </p:spPr>
        <p:txBody>
          <a:bodyPr/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Этапы технологии </a:t>
            </a:r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тьюторского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сопровождения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285992"/>
            <a:ext cx="7772400" cy="4114800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Совместная рефлексия защиты творческой работы.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Планирование следующего направления работы.</a:t>
            </a:r>
          </a:p>
          <a:p>
            <a:pPr>
              <a:buNone/>
            </a:pPr>
            <a:r>
              <a:rPr lang="ru-RU" dirty="0" smtClean="0"/>
              <a:t>  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7772400" cy="1143000"/>
          </a:xfrm>
        </p:spPr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тьюторского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сопровождения  ученической деятельности.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501122" cy="4114800"/>
          </a:xfrm>
        </p:spPr>
        <p:txBody>
          <a:bodyPr/>
          <a:lstStyle/>
          <a:p>
            <a:r>
              <a:rPr lang="ru-RU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Тьюторское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сопровождение познавательного интереса выступает как технология ориентированная на обеспечение условий выявления, реализации и осознания индивидуальных познавательных интересов. При этом миссия </a:t>
            </a:r>
            <a:r>
              <a:rPr lang="ru-RU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учителя-тьютора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состоит не только в оказании помощи младшему школьнику в совершении выбора, но и в предупреждении ограничения свободы этого выбора.</a:t>
            </a:r>
          </a:p>
          <a:p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772400" cy="1143000"/>
          </a:xfrm>
        </p:spPr>
        <p:txBody>
          <a:bodyPr/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Критерии педагогической (образовательной) технологии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429684" cy="5429264"/>
          </a:xfrm>
        </p:spPr>
        <p:txBody>
          <a:bodyPr/>
          <a:lstStyle/>
          <a:p>
            <a:pPr>
              <a:buNone/>
            </a:pPr>
            <a:endParaRPr lang="ru-RU" sz="36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Методами, приемами и средствами обучения </a:t>
            </a:r>
          </a:p>
          <a:p>
            <a:pPr lvl="0">
              <a:buNone/>
            </a:pPr>
            <a:r>
              <a:rPr lang="ru-RU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(с помощью чего</a:t>
            </a:r>
            <a:r>
              <a:rPr lang="ru-RU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b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Учитывать необходимый реальный уровень квалификации учителя </a:t>
            </a:r>
            <a:r>
              <a:rPr lang="ru-RU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(кто</a:t>
            </a:r>
            <a:r>
              <a:rPr lang="ru-RU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b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Объективные методы оценки результатов обучения </a:t>
            </a:r>
            <a:r>
              <a:rPr lang="ru-RU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(так ли это</a:t>
            </a:r>
            <a:r>
              <a:rPr lang="ru-RU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b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19136"/>
          </a:xfrm>
        </p:spPr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КЕЙС-СТАДИ</a:t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Цель технологии - помочь каждому учащемуся определить собственный уникальный путь освоения знания, которое ему более всего необходимо. Выход в самообразование учащегося. Создание социально-педагогических условий для формирования культуры работы с собственным будущим.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000108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Кейс должен отвечать следующим условиям: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наличие реально существующей группы людей, организации, на основе которой разработана ситуация;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определенная хронология событий, временные рамки,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наличие реальной проблемы, конфликта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72400" cy="1143000"/>
          </a:xfrm>
        </p:spPr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КЕЙС-СТАДИ</a:t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000108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Кейс должен отвечать следующим условиям: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ситуация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должна быть представлена в «событийном» стиле, где отражены не только события, но и персонажи, их действия, поступки: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действие, разворачивающееся в кейсе, должно содержать интригу.</a:t>
            </a:r>
          </a:p>
          <a:p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72400" cy="1143000"/>
          </a:xfrm>
        </p:spPr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КЕЙС-СТАДИ</a:t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КЕЙС-СТАДИ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4114800"/>
          </a:xfrm>
        </p:spPr>
        <p:txBody>
          <a:bodyPr/>
          <a:lstStyle/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 процессе обсуждения кейса учитель обычно старается воздержаться от ответов на вопросы. Вместо этого он задает вопросы аудитории и дает слово ученикам, чтобы они сами отвечали на них. В процессе обсуждения завязывается дискуссия, и в споре рождается истина. Технология </a:t>
            </a:r>
            <a:r>
              <a:rPr lang="ru-RU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кейс-стади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делает основной акцент на самостоятельное мышление, способность доносить свои мысли до аудитории и конструктивно отвечать на критику своих оппонентов.</a:t>
            </a:r>
          </a:p>
          <a:p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социально-контекстного образования (ТСКО)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81200"/>
            <a:ext cx="8858280" cy="4114800"/>
          </a:xfrm>
        </p:spPr>
        <p:txBody>
          <a:bodyPr/>
          <a:lstStyle/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система организации учебно-воспитательного процесса, которая основана на игровом моделировании ситуаций жизнедеятельности в контексте социального взаимодействия школьников, связанных с выявлением актуальной проблемы и последующим проектированием этапов достижения цели и постановкой целесообразных задач, способствующих решению этой проблемы</a:t>
            </a:r>
          </a:p>
          <a:p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14356"/>
            <a:ext cx="7772400" cy="1038244"/>
          </a:xfrm>
        </p:spPr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«Педагогические мастерские»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43050"/>
            <a:ext cx="7772400" cy="4114800"/>
          </a:xfrm>
        </p:spPr>
        <p:txBody>
          <a:bodyPr/>
          <a:lstStyle/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это технология, охватывающая любой возраст в образовании, потому что она соответствует новой педагогической философии и. прежде всего, философии образовательных целей: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не формировать гармоническую личность, а создавать условия для </a:t>
            </a:r>
            <a:r>
              <a:rPr lang="ru-RU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самоактуализации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и самореализации обучающегося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14356"/>
            <a:ext cx="7772400" cy="1038244"/>
          </a:xfrm>
        </p:spPr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«Педагогические мастерские»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43050"/>
            <a:ext cx="7772400" cy="4114800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не дать знания по конкретному предмету или теме, а предоставить возможность для конструирования собственного знания, для создания своего цельного образа мира;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не проконтролировать и оценить сделанное, а реализовать возможности самооценки и </a:t>
            </a:r>
            <a:r>
              <a:rPr lang="ru-RU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самокоррекции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</p:cSld>
  <p:clrMapOvr>
    <a:masterClrMapping/>
  </p:clrMapOvr>
  <p:transition spd="med">
    <p:fade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14356"/>
            <a:ext cx="7772400" cy="1038244"/>
          </a:xfrm>
        </p:spPr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«Педагогические мастерские»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43050"/>
            <a:ext cx="7772400" cy="4114800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не сформировать умение, а помочь выработать навыки интеллектуального и физического труда, предоставляя учащемуся право на ошибку и право на сотрудничество</a:t>
            </a:r>
          </a:p>
          <a:p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личностного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саморазвития;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образовательной мотивации: повышения интереса к процессу обучения и активного восприятия учебного материала;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функциональной грамотности и креативности: навыков и умений творческого постижения и осмысления нового знания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2910" y="1357298"/>
            <a:ext cx="7772400" cy="1143000"/>
          </a:xfrm>
        </p:spPr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«Педагогические мастерские»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позволяет решить задачи: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357430"/>
            <a:ext cx="7772400" cy="4114800"/>
          </a:xfrm>
        </p:spPr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речи: навыков аргументированного говорения и письма: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социальной компетентности: коммуникативных навыков и ответственности за знание.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2910" y="1357298"/>
            <a:ext cx="7772400" cy="1143000"/>
          </a:xfrm>
        </p:spPr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«Педагогические мастерские»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позволяет решить задачи: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Признаки педагогической технологии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571744"/>
            <a:ext cx="7772400" cy="237649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Диагностическое </a:t>
            </a:r>
            <a:r>
              <a:rPr lang="ru-RU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и результативность предполагают гарантированное достижение цели и эффективности процесса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обучения</a:t>
            </a:r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Принципы и правила ведения мастерской:</a:t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00174"/>
            <a:ext cx="7772400" cy="4114800"/>
          </a:xfrm>
        </p:spPr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Ценностно-смысловое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равенство всех участников, включая мастера-руководителя.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 каждого участника на ошибку.</a:t>
            </a:r>
          </a:p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Безоценочность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отсутствие критических замечаний в адрес любого участника мастерской.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Предоставление свободы в рамках принятых правил, что дает ощущение внутренней свободы: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ransition spd="med">
    <p:fade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Принципы и правила ведения мастерской:</a:t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43050"/>
            <a:ext cx="7772400" cy="41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выбора на разных этапах мастерской (обеспечивается руководителем);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 самостоятельности действий (без дополнительных разъяснений руководителя);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 не участвовать на этапе предъявления результата.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Принципы и правила ведения мастерской:</a:t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286808" cy="4114800"/>
          </a:xfrm>
        </p:spPr>
        <p:txBody>
          <a:bodyPr/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Большой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элемент неопределенности (даже загадочности), что стимулирует творческий процесс.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Диалог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как главный принцип взаимодействия, сотрудничества, сотворчества:</a:t>
            </a:r>
          </a:p>
          <a:p>
            <a:pPr lvl="0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диалоги участников мастерской</a:t>
            </a:r>
          </a:p>
          <a:p>
            <a:pPr lvl="0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диалоги отдельных групп</a:t>
            </a:r>
          </a:p>
          <a:p>
            <a:pPr lvl="0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диалог с самим собой</a:t>
            </a:r>
          </a:p>
          <a:p>
            <a:pPr lvl="0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диалог с научным или художественным авторитетом.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Принципы и правила ведения мастерской:</a:t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4305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и перестройка реального пространства, в котором происходит мастерская, в зависимости от задачи каждого этапа.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Решительное ограничение участия, практической деятельности мастера-руководителя как авторитета на всех этапах мастерской.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Технология «Педагогические мастерские»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41148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ходе мастерской происходит постоянное чередование бессознательной деятельности и ее последующего осознания, что позволяет достигнуть максимального приближение к реальному опыту истинно научного или художественного постижения мира, потому что каждый ее участник движется в свободной деятельности от осознания личного опыта к опыту национальной и общечеловеческой культуры.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7772400" cy="533384"/>
          </a:xfrm>
        </p:spPr>
        <p:txBody>
          <a:bodyPr/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«Педагогические мастерские»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00108"/>
          <a:ext cx="9144001" cy="5815697"/>
        </p:xfrm>
        <a:graphic>
          <a:graphicData uri="http://schemas.openxmlformats.org/drawingml/2006/table">
            <a:tbl>
              <a:tblPr/>
              <a:tblGrid>
                <a:gridCol w="1357290"/>
                <a:gridCol w="5162781"/>
                <a:gridCol w="2623930"/>
              </a:tblGrid>
              <a:tr h="8779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</a:rPr>
                        <a:t>Каб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. 312</a:t>
                      </a:r>
                    </a:p>
                  </a:txBody>
                  <a:tcPr marL="42407" marR="4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«Личностный заказ на образование: индивидуальные образовательные траектории учащихся начальной школы»</a:t>
                      </a:r>
                    </a:p>
                  </a:txBody>
                  <a:tcPr marL="42407" marR="4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Кутепова Т.М., Котлярова М.А.</a:t>
                      </a:r>
                    </a:p>
                  </a:txBody>
                  <a:tcPr marL="42407" marR="4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Каб. 303</a:t>
                      </a:r>
                    </a:p>
                  </a:txBody>
                  <a:tcPr marL="42407" marR="4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«Информационные ресурсы ОУ: опыт и перспективы развития»</a:t>
                      </a:r>
                    </a:p>
                  </a:txBody>
                  <a:tcPr marL="42407" marR="4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Смирнова Е.Ю.</a:t>
                      </a:r>
                    </a:p>
                  </a:txBody>
                  <a:tcPr marL="42407" marR="4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Каб. 401</a:t>
                      </a:r>
                    </a:p>
                  </a:txBody>
                  <a:tcPr marL="42407" marR="4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«Социальное партнерство: опыт и перспективы»</a:t>
                      </a:r>
                    </a:p>
                  </a:txBody>
                  <a:tcPr marL="42407" marR="4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Бережная А.П., Черкасова И.А.</a:t>
                      </a:r>
                    </a:p>
                  </a:txBody>
                  <a:tcPr marL="42407" marR="4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Каб. 402</a:t>
                      </a:r>
                    </a:p>
                  </a:txBody>
                  <a:tcPr marL="42407" marR="4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«Личностный заказ на образование: индивидуальные образовательные траектории учащихся среднего и старшего звена»</a:t>
                      </a:r>
                    </a:p>
                  </a:txBody>
                  <a:tcPr marL="42407" marR="4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И.Н. Рябоштан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Л.А. Паздникова</a:t>
                      </a:r>
                    </a:p>
                  </a:txBody>
                  <a:tcPr marL="42407" marR="4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9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Лекц. ауд</a:t>
                      </a:r>
                    </a:p>
                  </a:txBody>
                  <a:tcPr marL="42407" marR="4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«Методический информационный центр ОУ – основные направления деятельности»</a:t>
                      </a:r>
                    </a:p>
                  </a:txBody>
                  <a:tcPr marL="42407" marR="4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Горбач Е.А.,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Шелепова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Е.И.</a:t>
                      </a:r>
                    </a:p>
                  </a:txBody>
                  <a:tcPr marL="42407" marR="4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Каб. 302</a:t>
                      </a:r>
                    </a:p>
                  </a:txBody>
                  <a:tcPr marL="42407" marR="4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«Открытые образовательные технологии»</a:t>
                      </a:r>
                    </a:p>
                  </a:txBody>
                  <a:tcPr marL="42407" marR="4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Васильцова О.Н.</a:t>
                      </a:r>
                    </a:p>
                  </a:txBody>
                  <a:tcPr marL="42407" marR="4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2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Каб. 304</a:t>
                      </a:r>
                    </a:p>
                  </a:txBody>
                  <a:tcPr marL="42407" marR="4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«Технология дебатов»</a:t>
                      </a:r>
                    </a:p>
                  </a:txBody>
                  <a:tcPr marL="42407" marR="4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Прейма Е.М.,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Скоробреха Е.И.</a:t>
                      </a:r>
                    </a:p>
                  </a:txBody>
                  <a:tcPr marL="42407" marR="4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Каб. 102</a:t>
                      </a:r>
                    </a:p>
                  </a:txBody>
                  <a:tcPr marL="42407" marR="4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«Организация ученического самоуправления»</a:t>
                      </a:r>
                    </a:p>
                  </a:txBody>
                  <a:tcPr marL="42407" marR="4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Семиренко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О.Е.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Виноградова И.А.</a:t>
                      </a:r>
                    </a:p>
                  </a:txBody>
                  <a:tcPr marL="42407" marR="4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Каб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. 406</a:t>
                      </a:r>
                    </a:p>
                  </a:txBody>
                  <a:tcPr marL="42407" marR="4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ООТ «Дидактический цикл»</a:t>
                      </a:r>
                    </a:p>
                  </a:txBody>
                  <a:tcPr marL="42407" marR="4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Черданцева Е.В.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Мячина Л.В.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Ханова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А.В.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Киле Ю.Н.</a:t>
                      </a:r>
                    </a:p>
                  </a:txBody>
                  <a:tcPr marL="42407" marR="4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Практическое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1. Создать положение о педагогической мастерской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2. Создать план работы педагогической мастерской на 3 года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Признаки педагогической технологии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Экономичность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выражает качество педагогической технологии, обеспечивающее резерв учебного времени, оптимизацию труда учителя и достижение запланированных результатов обучения в сжатые промежутки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времени</a:t>
            </a:r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Признаки педагогической технологии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285992"/>
            <a:ext cx="7772400" cy="309087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Алгоритмируемость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проектируемость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, целостность и управляемость отражают различные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сторон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идеи </a:t>
            </a:r>
            <a:r>
              <a:rPr lang="ru-RU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воспроизводимости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педагогических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технологий</a:t>
            </a:r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Тема8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ст-модер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ост-модерн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ост-модерн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ост-модерн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ост-модерн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ост-модерн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ост-модерн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B4CD81"/>
        </a:accent1>
        <a:accent2>
          <a:srgbClr val="DEA45E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C99454"/>
        </a:accent6>
        <a:hlink>
          <a:srgbClr val="D793C2"/>
        </a:hlink>
        <a:folHlink>
          <a:srgbClr val="A08BB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ост-модерн 7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Тема8</Template>
  <TotalTime>469</TotalTime>
  <Words>2487</Words>
  <Application>Microsoft Office PowerPoint</Application>
  <PresentationFormat>Экран (4:3)</PresentationFormat>
  <Paragraphs>300</Paragraphs>
  <Slides>76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76</vt:i4>
      </vt:variant>
    </vt:vector>
  </HeadingPairs>
  <TitlesOfParts>
    <vt:vector size="77" baseType="lpstr">
      <vt:lpstr>Тема8</vt:lpstr>
      <vt:lpstr>Открытые образовательные технологии</vt:lpstr>
      <vt:lpstr>Технология  -</vt:lpstr>
      <vt:lpstr>Педагогическая технология -</vt:lpstr>
      <vt:lpstr>Педагогическая технология -</vt:lpstr>
      <vt:lpstr>Критерии педагогической (образовательной) технологии</vt:lpstr>
      <vt:lpstr>Критерии педагогической (образовательной) технологии</vt:lpstr>
      <vt:lpstr>Признаки педагогической технологии</vt:lpstr>
      <vt:lpstr>Признаки педагогической технологии</vt:lpstr>
      <vt:lpstr>Признаки педагогической технологии</vt:lpstr>
      <vt:lpstr>Признаки педагогической технологии</vt:lpstr>
      <vt:lpstr>Признаки педагогической технологии</vt:lpstr>
      <vt:lpstr>Слайд 12</vt:lpstr>
      <vt:lpstr>Методика преподавания конкретного предмета–  </vt:lpstr>
      <vt:lpstr>Слайд 14</vt:lpstr>
      <vt:lpstr>Слайд 15</vt:lpstr>
      <vt:lpstr>Педагогические технологии</vt:lpstr>
      <vt:lpstr>Слайд 17</vt:lpstr>
      <vt:lpstr>Технология  Портфолио </vt:lpstr>
      <vt:lpstr>Педагогическая идея портфолио: </vt:lpstr>
      <vt:lpstr>Педагогическая идея портфолио: </vt:lpstr>
      <vt:lpstr> технология «Портфолио» помогает решить следующие педагогические задачи: </vt:lpstr>
      <vt:lpstr> технология «Портфолио» помогает решить следующие педагогические задачи: </vt:lpstr>
      <vt:lpstr> технология «Портфолио» помогает решить следующие педагогические задачи: </vt:lpstr>
      <vt:lpstr> технология «Портфолио» помогает решить следующие педагогические задачи: </vt:lpstr>
      <vt:lpstr>тип портфолио </vt:lpstr>
      <vt:lpstr>Технология  Портфолио </vt:lpstr>
      <vt:lpstr>Технология развития критического мышления</vt:lpstr>
      <vt:lpstr>Технология развития критического мышления позволяет решать задачи:</vt:lpstr>
      <vt:lpstr>Технология развития критического мышления позволяет решать задачи:</vt:lpstr>
      <vt:lpstr>Базовая модель технологии. </vt:lpstr>
      <vt:lpstr>Базовая модель технологии. </vt:lpstr>
      <vt:lpstr>Базовая модель технологии. </vt:lpstr>
      <vt:lpstr>Технология развития критического мышления</vt:lpstr>
      <vt:lpstr>Технология "ДЕБАТЫ" </vt:lpstr>
      <vt:lpstr>Этапы работы в технологии «Дебаты» </vt:lpstr>
      <vt:lpstr>Технология "ДЕБАТЫ" </vt:lpstr>
      <vt:lpstr>Технология проектной деятельности - </vt:lpstr>
      <vt:lpstr>классификация проектов по:</vt:lpstr>
      <vt:lpstr>Педагогические цели и задачи в рамках учебных проектов: </vt:lpstr>
      <vt:lpstr>Педагогические цели и задачи в рамках учебных проектов: </vt:lpstr>
      <vt:lpstr>Педагогические цели и задачи в рамках учебных проектов: </vt:lpstr>
      <vt:lpstr>Педагогические цели и задачи в рамках учебных проектов: </vt:lpstr>
      <vt:lpstr>Педагогическая технология проектной деятельности</vt:lpstr>
      <vt:lpstr>Технология Учебные исследования учащихся </vt:lpstr>
      <vt:lpstr>Технология Учебные исследования учащихся </vt:lpstr>
      <vt:lpstr>Технология Учебные исследования учащихся </vt:lpstr>
      <vt:lpstr>Технология Учебные исследования учащихся </vt:lpstr>
      <vt:lpstr>Технология Учебные исследования учащихся </vt:lpstr>
      <vt:lpstr>Технология  "Дидактический цикл» - </vt:lpstr>
      <vt:lpstr>Технология  "Дидактический цикл» - </vt:lpstr>
      <vt:lpstr>Технология  "Дидактический цикл» - </vt:lpstr>
      <vt:lpstr>Технология  "Дидактический цикл» - </vt:lpstr>
      <vt:lpstr>Технология тьюторского  сопровождения  ученической деятельности. </vt:lpstr>
      <vt:lpstr>Этапы технологии тьюторского сопровождения: </vt:lpstr>
      <vt:lpstr>Этапы технологии тьюторского сопровождения: </vt:lpstr>
      <vt:lpstr>Этапы технологии тьюторского сопровождения: </vt:lpstr>
      <vt:lpstr>Этапы технологии тьюторского сопровождения: </vt:lpstr>
      <vt:lpstr>Этапы технологии тьюторского сопровождения: </vt:lpstr>
      <vt:lpstr>Технология тьюторского  сопровождения  ученической деятельности. </vt:lpstr>
      <vt:lpstr>Технология КЕЙС-СТАДИ </vt:lpstr>
      <vt:lpstr>Технология КЕЙС-СТАДИ </vt:lpstr>
      <vt:lpstr>Технология КЕЙС-СТАДИ </vt:lpstr>
      <vt:lpstr>Технология КЕЙС-СТАДИ </vt:lpstr>
      <vt:lpstr>Технология социально-контекстного образования (ТСКО) </vt:lpstr>
      <vt:lpstr>Технология «Педагогические мастерские»  </vt:lpstr>
      <vt:lpstr>Технология «Педагогические мастерские»  </vt:lpstr>
      <vt:lpstr>Технология «Педагогические мастерские»  </vt:lpstr>
      <vt:lpstr>Технология «Педагогические мастерские» позволяет решить задачи:  </vt:lpstr>
      <vt:lpstr>Технология «Педагогические мастерские» позволяет решить задачи:  </vt:lpstr>
      <vt:lpstr>Принципы и правила ведения мастерской: </vt:lpstr>
      <vt:lpstr>Принципы и правила ведения мастерской: </vt:lpstr>
      <vt:lpstr>Принципы и правила ведения мастерской: </vt:lpstr>
      <vt:lpstr>Принципы и правила ведения мастерской: </vt:lpstr>
      <vt:lpstr>Технология «Педагогические мастерские»  </vt:lpstr>
      <vt:lpstr>«Педагогические мастерские»</vt:lpstr>
      <vt:lpstr>Практическое задание</vt:lpstr>
    </vt:vector>
  </TitlesOfParts>
  <Company>МОУ СОШ №23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Открытые образовательные технологии</dc:title>
  <dc:creator>Admin</dc:creator>
  <cp:lastModifiedBy>Admin</cp:lastModifiedBy>
  <cp:revision>56</cp:revision>
  <dcterms:created xsi:type="dcterms:W3CDTF">2012-01-12T23:57:04Z</dcterms:created>
  <dcterms:modified xsi:type="dcterms:W3CDTF">2012-01-13T07:46:51Z</dcterms:modified>
</cp:coreProperties>
</file>